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8" r:id="rId2"/>
    <p:sldId id="361" r:id="rId3"/>
    <p:sldId id="371" r:id="rId4"/>
    <p:sldId id="372" r:id="rId5"/>
    <p:sldId id="375" r:id="rId6"/>
    <p:sldId id="369" r:id="rId7"/>
    <p:sldId id="380" r:id="rId8"/>
    <p:sldId id="377" r:id="rId9"/>
    <p:sldId id="378" r:id="rId10"/>
    <p:sldId id="379" r:id="rId11"/>
    <p:sldId id="368" r:id="rId12"/>
    <p:sldId id="362" r:id="rId13"/>
    <p:sldId id="363" r:id="rId14"/>
    <p:sldId id="364" r:id="rId15"/>
    <p:sldId id="373" r:id="rId16"/>
    <p:sldId id="366" r:id="rId17"/>
    <p:sldId id="382" r:id="rId18"/>
    <p:sldId id="383" r:id="rId19"/>
    <p:sldId id="385" r:id="rId20"/>
    <p:sldId id="381" r:id="rId21"/>
    <p:sldId id="400" r:id="rId22"/>
    <p:sldId id="365" r:id="rId23"/>
    <p:sldId id="384" r:id="rId24"/>
    <p:sldId id="386" r:id="rId25"/>
    <p:sldId id="388" r:id="rId26"/>
    <p:sldId id="389" r:id="rId27"/>
    <p:sldId id="390" r:id="rId28"/>
    <p:sldId id="367" r:id="rId29"/>
    <p:sldId id="393" r:id="rId30"/>
    <p:sldId id="394" r:id="rId31"/>
    <p:sldId id="391" r:id="rId32"/>
    <p:sldId id="392" r:id="rId33"/>
    <p:sldId id="395" r:id="rId34"/>
    <p:sldId id="396" r:id="rId35"/>
    <p:sldId id="399" r:id="rId36"/>
    <p:sldId id="397" r:id="rId37"/>
    <p:sldId id="398" r:id="rId38"/>
    <p:sldId id="401" r:id="rId39"/>
    <p:sldId id="402" r:id="rId40"/>
    <p:sldId id="403" r:id="rId4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2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4D4D4D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29" autoAdjust="0"/>
    <p:restoredTop sz="89695" autoAdjust="0"/>
  </p:normalViewPr>
  <p:slideViewPr>
    <p:cSldViewPr snapToGrid="0" snapToObjects="1">
      <p:cViewPr varScale="1">
        <p:scale>
          <a:sx n="104" d="100"/>
          <a:sy n="104" d="100"/>
        </p:scale>
        <p:origin x="1446" y="108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10-25T16:23:10.850" idx="2">
    <p:pos x="10" y="10"/>
    <p:text>add more contents on why high q is important in stabilizing the frequency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26T10:22:58.205" idx="2">
    <p:pos x="10" y="10"/>
    <p:text>improve the figure on the right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10/20/2016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10/20/2016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2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86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2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gi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vblog.com/forum/projects/gunn-oscillator-doppler-radar-transceiver/" TargetMode="External"/><Relationship Id="rId7" Type="http://schemas.openxmlformats.org/officeDocument/2006/relationships/image" Target="../media/image30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hyperlink" Target="http://en.wikipedia.org/wiki/Gunn_diod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spectrum.ieee.org/consumer-electronics/audiovideo/the-cool-sound-of-tubes/3/distortio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ittc.ku.edu/~jstiles/622/handouts/Pushing%20and%20Pulling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W1TMZASCR-I" TargetMode="External"/><Relationship Id="rId5" Type="http://schemas.openxmlformats.org/officeDocument/2006/relationships/hyperlink" Target="http://ieeexplore.ieee.org/xpls/abs_all.jsp?arnumber=1327738&amp;tag=1" TargetMode="Externa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digikey.com/en/articles/techzone/2010/dec/converting-oscillator-phase-noise-to-time-jitter" TargetMode="External"/><Relationship Id="rId4" Type="http://schemas.openxmlformats.org/officeDocument/2006/relationships/hyperlink" Target="http://www.mti.com.tw/_english/06_center/02center.php?MainID=9&amp;ID=57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analog.com/library/analogDialogue/archives/33-03/phase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brweb/teaching/215C_W2013/PLLs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hyperlink" Target="http://www.seas.ucla.edu/brweb/teaching/215C_W2013/PLLs.pdf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eas.ucla.edu/brweb/teaching/215C_W2013/PLLs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brweb/teaching/215C_W2013/PLLs.pdf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eas.ucla.edu/brweb/teaching/215C_W2013/PLLs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5" Type="http://schemas.openxmlformats.org/officeDocument/2006/relationships/hyperlink" Target="http://electronicdesign.com/analog/adc-performance-what-s-jitter-got-do-it" TargetMode="External"/><Relationship Id="rId4" Type="http://schemas.openxmlformats.org/officeDocument/2006/relationships/hyperlink" Target="http://www.analog.com/library/analogDialogue/archives/33-05/phase_locked/index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hyperlink" Target="http://www.seas.ucla.edu/brweb/teaching/215C_W2013/Synthesizers13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en.wikipedia.org/wiki/Regenerative_circuit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en.wikipedia.org/wiki/Armstrong_oscillato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</a:t>
            </a:r>
            <a:r>
              <a:rPr lang="en-US" sz="20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530-289-6367</a:t>
            </a:r>
            <a:endParaRPr lang="en-US" sz="20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Design of RF &amp; Microwave Systems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 smtClean="0">
                <a:solidFill>
                  <a:srgbClr val="BF9900"/>
                </a:solidFill>
              </a:rPr>
              <a:t>EEC 134 A&amp;B</a:t>
            </a:r>
            <a:endParaRPr lang="en-US" sz="2400" b="1" dirty="0">
              <a:solidFill>
                <a:srgbClr val="BF9900"/>
              </a:solidFill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</a:t>
            </a:r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4: 	Building Blocks of RF Systems </a:t>
            </a:r>
          </a:p>
          <a:p>
            <a:pPr marL="1771650" indent="-1771650"/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	– Oscillators and Synthesizers</a:t>
            </a:r>
            <a:endParaRPr lang="en-US" sz="3200" dirty="0">
              <a:solidFill>
                <a:srgbClr val="091D58"/>
              </a:solidFill>
              <a:latin typeface="Myriad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Crystal Oscillators (cont.)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510784" cy="4335463"/>
          </a:xfrm>
        </p:spPr>
        <p:txBody>
          <a:bodyPr/>
          <a:lstStyle/>
          <a:p>
            <a:r>
              <a:rPr lang="en-US" sz="1800" dirty="0" smtClean="0"/>
              <a:t>Because of the extremely high Q, crystal oscillators are often used as very stable frequency sources. </a:t>
            </a:r>
          </a:p>
          <a:p>
            <a:r>
              <a:rPr lang="en-US" sz="1800" dirty="0" smtClean="0"/>
              <a:t>The frequency of crystal oscillators are in the range of ~10 kHz to ~100 </a:t>
            </a:r>
            <a:r>
              <a:rPr lang="en-US" sz="1800" dirty="0" err="1" smtClean="0"/>
              <a:t>MHz.</a:t>
            </a:r>
            <a:endParaRPr lang="en-US" sz="1800" dirty="0"/>
          </a:p>
          <a:p>
            <a:pPr lvl="1"/>
            <a:r>
              <a:rPr lang="en-US" sz="1600" dirty="0" smtClean="0"/>
              <a:t>The frequency is primarily determined by the size and shape of the crystal. The lower frequency is usually bound by the crystal size; the higher end bound by the precision of machining the crystal.</a:t>
            </a:r>
          </a:p>
          <a:p>
            <a:r>
              <a:rPr lang="en-US" sz="1800" dirty="0" smtClean="0"/>
              <a:t>The frequency of a crystal oscillator (XO) is temperature dependent, which is an undesirable effect.</a:t>
            </a:r>
          </a:p>
          <a:p>
            <a:pPr lvl="1"/>
            <a:r>
              <a:rPr lang="en-US" sz="1600" b="1" i="1" dirty="0" smtClean="0"/>
              <a:t>Temperature compensated crystal oscillator (TCXO) </a:t>
            </a:r>
            <a:r>
              <a:rPr lang="en-US" sz="1600" dirty="0" smtClean="0"/>
              <a:t>are designed carefully to reduce the temperature dependence</a:t>
            </a:r>
          </a:p>
          <a:p>
            <a:pPr lvl="1"/>
            <a:r>
              <a:rPr lang="en-US" sz="1600" b="1" i="1" dirty="0" smtClean="0"/>
              <a:t>Oven controlled crystal oscillator (OCXO)</a:t>
            </a:r>
            <a:r>
              <a:rPr lang="en-US" sz="1600" dirty="0" smtClean="0"/>
              <a:t> uses active temperature control to maintain a stable temperature around the crystal for the best stability. Downside is that it burns power and needs start-up (warm-up) time. </a:t>
            </a:r>
            <a:endParaRPr lang="en-US" sz="1600" dirty="0"/>
          </a:p>
        </p:txBody>
      </p:sp>
      <p:pic>
        <p:nvPicPr>
          <p:cNvPr id="4" name="Picture 2" descr="https://upload.wikimedia.org/wikipedia/commons/6/6e/18MHZ_12MHZ_Crystal_1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28" y="933262"/>
            <a:ext cx="2743199" cy="10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hifiduino.files.wordpress.com/2012/03/insideosc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163" y="1940025"/>
            <a:ext cx="2675761" cy="183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i01.i.aliimg.com/wsphoto/v0/1514104923_1/1-pcs-high-precision-TCXO-0-3ppm-80-000000MHz-oscillator-for-DAC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t="28628" r="18525" b="15640"/>
          <a:stretch/>
        </p:blipFill>
        <p:spPr bwMode="auto">
          <a:xfrm>
            <a:off x="5671128" y="3993745"/>
            <a:ext cx="1649117" cy="105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bliley.com/images/product-images/ocxo/N4A_N5A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932111"/>
            <a:ext cx="2092324" cy="1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Oscillator Design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Let’s look at oscillation of voltage/current in a resonant circuit</a:t>
            </a:r>
          </a:p>
          <a:p>
            <a:r>
              <a:rPr lang="en-US" dirty="0" smtClean="0"/>
              <a:t>The quality factor (Q) determines the damping (loss) of the system</a:t>
            </a:r>
          </a:p>
          <a:p>
            <a:pPr lvl="1"/>
            <a:r>
              <a:rPr lang="en-US" sz="2000" dirty="0" smtClean="0"/>
              <a:t>The higher the Q, the lower the damping, the longer the oscillation lasts</a:t>
            </a:r>
          </a:p>
          <a:p>
            <a:pPr lvl="1"/>
            <a:r>
              <a:rPr lang="en-US" sz="2000" dirty="0" smtClean="0"/>
              <a:t>In all practical systems, the oscillation eventually dies down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99" y="2844682"/>
            <a:ext cx="4025245" cy="3002226"/>
          </a:xfrm>
          <a:prstGeom prst="rect">
            <a:avLst/>
          </a:prstGeom>
        </p:spPr>
      </p:pic>
      <p:pic>
        <p:nvPicPr>
          <p:cNvPr id="1034" name="Picture 10" descr="http://upload.wikimedia.org/wikipedia/commons/1/1d/Tuned_circuit_animation_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5" y="3210181"/>
            <a:ext cx="3215519" cy="263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Sustaining the Oscillation – Negative Resistance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If we can replenish the dissipated energy in a resonator, we could possibly sustain the oscillation</a:t>
            </a:r>
          </a:p>
          <a:p>
            <a:r>
              <a:rPr lang="en-US" dirty="0" smtClean="0"/>
              <a:t>Adding a “negative resistance” device will do the trick</a:t>
            </a:r>
          </a:p>
          <a:p>
            <a:pPr lvl="1"/>
            <a:r>
              <a:rPr lang="en-US" dirty="0" smtClean="0"/>
              <a:t>A positive resistance dissipates energy; a negative resistance generates energy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File:Gunn diode oscillator AC circuit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93" y="2834161"/>
            <a:ext cx="1814632" cy="189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41" y="2811990"/>
            <a:ext cx="2605848" cy="1876892"/>
          </a:xfrm>
          <a:prstGeom prst="rect">
            <a:avLst/>
          </a:prstGeom>
        </p:spPr>
      </p:pic>
      <p:pic>
        <p:nvPicPr>
          <p:cNvPr id="3074" name="Picture 2" descr="File:Negative resistance oscillator block diagram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2" y="4625176"/>
            <a:ext cx="5262614" cy="223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upload.wikimedia.org/wikipedia/commons/1/1d/Tuned_circuit_animation_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0" y="3035901"/>
            <a:ext cx="1742769" cy="14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5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smtClean="0"/>
              <a:t>Negative Resistance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How do we realize negative resistance?</a:t>
            </a:r>
          </a:p>
          <a:p>
            <a:pPr lvl="1"/>
            <a:r>
              <a:rPr lang="en-US" dirty="0" smtClean="0"/>
              <a:t>I-V curves with negative slope</a:t>
            </a:r>
          </a:p>
          <a:p>
            <a:pPr lvl="1"/>
            <a:r>
              <a:rPr lang="en-US" dirty="0" smtClean="0"/>
              <a:t>Positive feedback provides effective negative resistance; the idea of a negative resistance oscillator is unified with a feedback oscillator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File:Voltage controlled negative resistanc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76" y="2495494"/>
            <a:ext cx="2730938" cy="26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Negative resistance by positive feedback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116" y="2577270"/>
            <a:ext cx="2490537" cy="201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 = {{v - Av} \over R_1} + {v \over R_\text{in}}\,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4" y="4840099"/>
            <a:ext cx="142875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= {v \over i} = {R_1 \over {1 + R_1/R_\text{in} - A}}\,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4" y="5430949"/>
            <a:ext cx="20574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Creating Negative Resistance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How do we create negative resistance?</a:t>
            </a:r>
          </a:p>
          <a:p>
            <a:pPr lvl="1"/>
            <a:r>
              <a:rPr lang="en-US" dirty="0" smtClean="0"/>
              <a:t>Some semiconductor devices exhibit negative resistance naturally; the mechanism cannot be described clearly with positive feedback</a:t>
            </a:r>
          </a:p>
          <a:p>
            <a:pPr lvl="1"/>
            <a:r>
              <a:rPr lang="en-US" dirty="0" smtClean="0"/>
              <a:t>The microwave Gunn diode is a great example</a:t>
            </a:r>
          </a:p>
          <a:p>
            <a:pPr lvl="1"/>
            <a:r>
              <a:rPr lang="en-US" dirty="0" smtClean="0"/>
              <a:t>Can be placed into a high-Q cavity resonator to generate oscillation</a:t>
            </a:r>
            <a:endParaRPr lang="en-US" dirty="0"/>
          </a:p>
        </p:txBody>
      </p:sp>
      <p:pic>
        <p:nvPicPr>
          <p:cNvPr id="4098" name="Picture 2" descr="http://upload.wikimedia.org/wikipedia/commons/3/35/Ganna_diode_3A703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4" y="5508131"/>
            <a:ext cx="1326633" cy="10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22504" y="6630422"/>
            <a:ext cx="58127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http://www.eevblog.com/forum/projects/gunn-oscillator-doppler-radar-transceiver</a:t>
            </a:r>
            <a:r>
              <a:rPr lang="en-US" sz="1050" dirty="0" smtClean="0">
                <a:hlinkClick r:id="rId3"/>
              </a:rPr>
              <a:t>/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1434662" y="644870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http://en.wikipedia.org/wiki/Gunn_diode</a:t>
            </a:r>
            <a:endParaRPr lang="en-US" sz="1050" dirty="0"/>
          </a:p>
        </p:txBody>
      </p:sp>
      <p:pic>
        <p:nvPicPr>
          <p:cNvPr id="7" name="Picture 2" descr="http://upload.wikimedia.org/wikipedia/commons/thumb/4/41/Diod_gunn.jpg/640px-Diod_gun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27206"/>
            <a:ext cx="2993493" cy="35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upload.wikimedia.org/wikipedia/commons/thumb/c/cb/Radar_speed_gun_internal_works.jpg/1920px-Radar_speed_gun_internal_wor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4" y="5504410"/>
            <a:ext cx="2811286" cy="10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williamson-labs.com/images/gunn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3" y="2930304"/>
            <a:ext cx="4180240" cy="250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924050" y="3067050"/>
            <a:ext cx="504825" cy="120967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8875" y="2908344"/>
            <a:ext cx="1757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Negative I-V curve</a:t>
            </a:r>
          </a:p>
        </p:txBody>
      </p:sp>
    </p:spTree>
    <p:extLst>
      <p:ext uri="{BB962C8B-B14F-4D97-AF65-F5344CB8AC3E}">
        <p14:creationId xmlns:p14="http://schemas.microsoft.com/office/powerpoint/2010/main" val="11800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Ring Oscillator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Frequency is determined by the delay of amplifiers (inverters)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Guaranteed start up. 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38" y="2722001"/>
            <a:ext cx="7697046" cy="29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Output power</a:t>
            </a:r>
          </a:p>
          <a:p>
            <a:pPr lvl="1"/>
            <a:r>
              <a:rPr lang="en-US" sz="1600" dirty="0" smtClean="0"/>
              <a:t>Some oscillators have built in buffer/driver amplifiers to improve the output power, obviously at the penalty of high dc power consumption</a:t>
            </a:r>
          </a:p>
          <a:p>
            <a:r>
              <a:rPr lang="en-US" dirty="0"/>
              <a:t>Harmonics</a:t>
            </a:r>
          </a:p>
          <a:p>
            <a:pPr lvl="1"/>
            <a:r>
              <a:rPr lang="en-US" sz="1600" dirty="0" smtClean="0"/>
              <a:t>In reality, the voltage/current waveform in an oscillator is not purely sinusoidal. Some distortion is usually present, resulting in harmonic content in the output spectrum. </a:t>
            </a:r>
            <a:endParaRPr lang="en-US" sz="900" dirty="0" smtClean="0"/>
          </a:p>
          <a:p>
            <a:pPr lvl="1"/>
            <a:endParaRPr lang="en-US" dirty="0" smtClean="0"/>
          </a:p>
          <a:p>
            <a:pPr lvl="1"/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444176" y="6618607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hlinkClick r:id="rId2"/>
              </a:rPr>
              <a:t>spectrum.ieee.org/consumer-electronics/audiovideo/the-cool-sound-of-tubes/3/distortion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3" y="3331391"/>
            <a:ext cx="3154537" cy="2891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496" y="3428106"/>
            <a:ext cx="2102888" cy="2317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490" y="3419541"/>
            <a:ext cx="1946509" cy="18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 – Pushing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practical oscillators, the active circuit characteristics will be influenced by the supply voltage </a:t>
            </a:r>
          </a:p>
          <a:p>
            <a:pPr lvl="1"/>
            <a:r>
              <a:rPr lang="en-US" sz="1600" dirty="0" smtClean="0"/>
              <a:t>e.g. recall that a transistor’s IV characteristics are functions of both gate (base) and drain (collector) voltages</a:t>
            </a:r>
          </a:p>
          <a:p>
            <a:pPr lvl="1"/>
            <a:r>
              <a:rPr lang="en-US" sz="1600" dirty="0" smtClean="0"/>
              <a:t>Fluctuation in the supply voltages can result in fluctuation in the oscillator output frequency and power</a:t>
            </a:r>
          </a:p>
          <a:p>
            <a:r>
              <a:rPr lang="en-US" sz="1800" dirty="0" smtClean="0"/>
              <a:t>Oscillator </a:t>
            </a:r>
            <a:r>
              <a:rPr lang="en-US" sz="1800" b="1" dirty="0" smtClean="0"/>
              <a:t>frequency pulling </a:t>
            </a:r>
            <a:r>
              <a:rPr lang="en-US" sz="1800" dirty="0" smtClean="0"/>
              <a:t>is specified as the frequency shift per volt change in the supply voltage: </a:t>
            </a:r>
            <a:r>
              <a:rPr lang="en-US" sz="1800" b="1" dirty="0" smtClean="0"/>
              <a:t>Hz/V, </a:t>
            </a:r>
            <a:r>
              <a:rPr lang="en-US" sz="1800" dirty="0" smtClean="0"/>
              <a:t>or Hz/mV, kHz/mV, MHz/V, or any other variants</a:t>
            </a:r>
            <a:endParaRPr lang="en-US" sz="1800" b="1" dirty="0" smtClean="0"/>
          </a:p>
          <a:p>
            <a:r>
              <a:rPr lang="en-US" dirty="0" smtClean="0"/>
              <a:t>To counteract pushing, some oscillators integrate a voltage regulator/reference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44176" y="6618607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http://www.ittc.ku.edu/~</a:t>
            </a:r>
            <a:r>
              <a:rPr lang="en-US" sz="1000" dirty="0" smtClean="0">
                <a:solidFill>
                  <a:srgbClr val="000000"/>
                </a:solidFill>
                <a:hlinkClick r:id="rId2"/>
              </a:rPr>
              <a:t>jstiles/622/handouts/Pushing%20and%20Pulling.pdf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15" y="4663440"/>
            <a:ext cx="3778379" cy="17141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420532" y="4779818"/>
            <a:ext cx="436561" cy="13799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53288" y="4779818"/>
            <a:ext cx="217177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02535" y="466344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Shunt 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voltage reference</a:t>
            </a:r>
          </a:p>
        </p:txBody>
      </p:sp>
    </p:spTree>
    <p:extLst>
      <p:ext uri="{BB962C8B-B14F-4D97-AF65-F5344CB8AC3E}">
        <p14:creationId xmlns:p14="http://schemas.microsoft.com/office/powerpoint/2010/main" val="323196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 – Pulling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123411" cy="4335463"/>
          </a:xfrm>
          <a:prstGeom prst="rect">
            <a:avLst/>
          </a:prstGeom>
        </p:spPr>
        <p:txBody>
          <a:bodyPr/>
          <a:lstStyle/>
          <a:p>
            <a:r>
              <a:rPr lang="en-US" sz="1800" dirty="0" smtClean="0"/>
              <a:t>The load impedance of an oscillator can also affect the oscillator output performance</a:t>
            </a:r>
          </a:p>
          <a:p>
            <a:pPr lvl="1"/>
            <a:r>
              <a:rPr lang="en-US" sz="1600" dirty="0" smtClean="0"/>
              <a:t>e.g. consider a conceptual </a:t>
            </a:r>
            <a:r>
              <a:rPr lang="en-US" sz="1600" dirty="0" err="1" smtClean="0"/>
              <a:t>Collpitts</a:t>
            </a:r>
            <a:r>
              <a:rPr lang="en-US" sz="1600" dirty="0" smtClean="0"/>
              <a:t> oscillator shown in the left: the capacitance in the load becomes part of the frequency selective network, which may shift the resonant frequency and the output power of the oscillator. The pulling characteristics in a real oscillator may be much more complex.</a:t>
            </a:r>
          </a:p>
          <a:p>
            <a:pPr lvl="1"/>
            <a:r>
              <a:rPr lang="en-US" sz="1600" dirty="0" smtClean="0"/>
              <a:t>Because impedance is a complex number, there is not a single quantity to quantify pulling, a typical specification could </a:t>
            </a:r>
            <a:r>
              <a:rPr lang="en-US" sz="1600" dirty="0"/>
              <a:t>read “less than 2 M</a:t>
            </a:r>
            <a:r>
              <a:rPr lang="en-US" sz="1600" dirty="0" smtClean="0"/>
              <a:t>Hz </a:t>
            </a:r>
            <a:r>
              <a:rPr lang="en-US" sz="1600" dirty="0"/>
              <a:t>at VSWR = </a:t>
            </a:r>
            <a:r>
              <a:rPr lang="en-US" sz="1600" dirty="0" smtClean="0"/>
              <a:t>3”; this is usually the worst-case specification.</a:t>
            </a:r>
          </a:p>
          <a:p>
            <a:r>
              <a:rPr lang="en-US" sz="1800" dirty="0" smtClean="0"/>
              <a:t>To counteract pulling of an oscillator, the output is usually isolated from the load by an isolator/circulator, amplifier, or simply an attenuator. </a:t>
            </a:r>
          </a:p>
          <a:p>
            <a:pPr lvl="1"/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19" y="899741"/>
            <a:ext cx="2407920" cy="1597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2980845"/>
            <a:ext cx="169712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4220213"/>
            <a:ext cx="1726387" cy="1048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5446500"/>
            <a:ext cx="1619098" cy="11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Oscillator Characteristics – Locking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238749" cy="4335463"/>
          </a:xfrm>
        </p:spPr>
        <p:txBody>
          <a:bodyPr/>
          <a:lstStyle/>
          <a:p>
            <a:r>
              <a:rPr lang="en-US" dirty="0" smtClean="0"/>
              <a:t>When oscillators are coupled with each other, they tend to synchronize in phase and frequency</a:t>
            </a:r>
          </a:p>
          <a:p>
            <a:pPr lvl="1"/>
            <a:r>
              <a:rPr lang="en-US" dirty="0" smtClean="0"/>
              <a:t>Watch a video on mechanical oscillators synchronizing in phase</a:t>
            </a:r>
          </a:p>
          <a:p>
            <a:pPr lvl="1"/>
            <a:r>
              <a:rPr lang="en-US" dirty="0" smtClean="0"/>
              <a:t>Same phenomena can be observed in electronic oscillators – we call it </a:t>
            </a:r>
            <a:r>
              <a:rPr lang="en-US" b="1" i="1" dirty="0" smtClean="0"/>
              <a:t>injection locking or pulling</a:t>
            </a:r>
            <a:r>
              <a:rPr lang="en-US" dirty="0" smtClean="0"/>
              <a:t> (when the initial frequency or phase difference is too great to achieve total synchronization)</a:t>
            </a:r>
          </a:p>
          <a:p>
            <a:r>
              <a:rPr lang="en-US" dirty="0" smtClean="0"/>
              <a:t>Locking can be used to our advantage</a:t>
            </a:r>
          </a:p>
          <a:p>
            <a:pPr lvl="1"/>
            <a:r>
              <a:rPr lang="en-US" dirty="0" smtClean="0"/>
              <a:t>E.g. clock distribution – locking many oscillators to the same frequency reference</a:t>
            </a:r>
          </a:p>
          <a:p>
            <a:r>
              <a:rPr lang="en-US" dirty="0" smtClean="0"/>
              <a:t>Unwanted locking can also be detrimental to an RF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851" y="3452630"/>
            <a:ext cx="2741946" cy="3153238"/>
          </a:xfrm>
          <a:prstGeom prst="rect">
            <a:avLst/>
          </a:prstGeom>
        </p:spPr>
      </p:pic>
      <p:pic>
        <p:nvPicPr>
          <p:cNvPr id="5" name="W1TMZASCR-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67543" y="933262"/>
            <a:ext cx="2830381" cy="2076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04950" y="660586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5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hlinkClick r:id="rId5"/>
              </a:rPr>
              <a:t>ieeexplore.ieee.org/xpls/abs_all.jsp?arnumber=1327738&amp;tag=1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4033" y="6581001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Undesirable Effects of Injection Pulling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5618" y="2994609"/>
            <a:ext cx="321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Synchronization of mechanical oscillators</a:t>
            </a:r>
          </a:p>
        </p:txBody>
      </p:sp>
    </p:spTree>
    <p:extLst>
      <p:ext uri="{BB962C8B-B14F-4D97-AF65-F5344CB8AC3E}">
        <p14:creationId xmlns:p14="http://schemas.microsoft.com/office/powerpoint/2010/main" val="28923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RF Oscillator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 Oscillator</a:t>
            </a:r>
            <a:endParaRPr lang="en-US" sz="2800" dirty="0" smtClean="0"/>
          </a:p>
          <a:p>
            <a:pPr lvl="1"/>
            <a:r>
              <a:rPr lang="en-US" sz="2000" dirty="0" smtClean="0"/>
              <a:t>RF signal source</a:t>
            </a:r>
          </a:p>
          <a:p>
            <a:pPr lvl="1"/>
            <a:r>
              <a:rPr lang="en-US" sz="2200" dirty="0" smtClean="0"/>
              <a:t>Converts dc energy into RF</a:t>
            </a:r>
          </a:p>
          <a:p>
            <a:pPr lvl="1"/>
            <a:endParaRPr lang="en-US" sz="2200" dirty="0" smtClean="0"/>
          </a:p>
          <a:p>
            <a:r>
              <a:rPr lang="en-US" sz="2400" dirty="0" smtClean="0"/>
              <a:t>Oscillator in an RF system</a:t>
            </a:r>
            <a:endParaRPr lang="en-US" sz="2400" dirty="0"/>
          </a:p>
        </p:txBody>
      </p:sp>
      <p:grpSp>
        <p:nvGrpSpPr>
          <p:cNvPr id="18" name="Group 27"/>
          <p:cNvGrpSpPr/>
          <p:nvPr/>
        </p:nvGrpSpPr>
        <p:grpSpPr>
          <a:xfrm>
            <a:off x="6069319" y="1201541"/>
            <a:ext cx="955404" cy="955404"/>
            <a:chOff x="1187542" y="4506439"/>
            <a:chExt cx="383060" cy="383060"/>
          </a:xfrm>
        </p:grpSpPr>
        <p:sp>
          <p:nvSpPr>
            <p:cNvPr id="19" name="Oval 18"/>
            <p:cNvSpPr/>
            <p:nvPr/>
          </p:nvSpPr>
          <p:spPr bwMode="auto">
            <a:xfrm>
              <a:off x="1187542" y="4506439"/>
              <a:ext cx="383060" cy="383060"/>
            </a:xfrm>
            <a:prstGeom prst="ellipse">
              <a:avLst/>
            </a:prstGeom>
            <a:solidFill>
              <a:srgbClr val="FF9999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0" name="Group 26"/>
            <p:cNvGrpSpPr/>
            <p:nvPr/>
          </p:nvGrpSpPr>
          <p:grpSpPr>
            <a:xfrm>
              <a:off x="1271458" y="4650331"/>
              <a:ext cx="227319" cy="109236"/>
              <a:chOff x="4833503" y="4702587"/>
              <a:chExt cx="1050766" cy="504934"/>
            </a:xfrm>
          </p:grpSpPr>
          <p:sp>
            <p:nvSpPr>
              <p:cNvPr id="21" name="Arc 20"/>
              <p:cNvSpPr/>
              <p:nvPr/>
            </p:nvSpPr>
            <p:spPr>
              <a:xfrm>
                <a:off x="4879127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6200000">
                <a:off x="4833503" y="4702587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Arc 22"/>
              <p:cNvSpPr/>
              <p:nvPr/>
            </p:nvSpPr>
            <p:spPr>
              <a:xfrm rot="10800000">
                <a:off x="5381698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Arc 23"/>
              <p:cNvSpPr/>
              <p:nvPr/>
            </p:nvSpPr>
            <p:spPr>
              <a:xfrm rot="5400000">
                <a:off x="5336083" y="4704950"/>
                <a:ext cx="502571" cy="502572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25" name="Straight Connector 24"/>
          <p:cNvCxnSpPr/>
          <p:nvPr/>
        </p:nvCxnSpPr>
        <p:spPr>
          <a:xfrm>
            <a:off x="7036915" y="1671430"/>
            <a:ext cx="842772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53256" y="1006429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</p:txBody>
      </p:sp>
      <p:pic>
        <p:nvPicPr>
          <p:cNvPr id="1028" name="Picture 4" descr="http://2.bp.blogspot.com/_tWcsnP09Wj8/TFl8jS-VGeI/AAAAAAAAB80/tQu88aqyMdg/s1600/superheterodyne-recei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3" y="3383335"/>
            <a:ext cx="89058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2668385" y="4555373"/>
            <a:ext cx="465513" cy="46551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872487" y="4553829"/>
            <a:ext cx="465513" cy="46551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9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Phase Noise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Phase noise is a very important system parameter and is worth learning a little more about</a:t>
            </a:r>
          </a:p>
          <a:p>
            <a:r>
              <a:rPr lang="en-US" sz="1800" dirty="0" smtClean="0"/>
              <a:t>Phase noise results from </a:t>
            </a:r>
          </a:p>
          <a:p>
            <a:pPr lvl="1"/>
            <a:r>
              <a:rPr lang="en-US" sz="1600" dirty="0" smtClean="0"/>
              <a:t>imperfect frequency selectivity of the feedback network</a:t>
            </a:r>
          </a:p>
          <a:p>
            <a:pPr lvl="1"/>
            <a:r>
              <a:rPr lang="en-US" sz="1600" dirty="0" smtClean="0"/>
              <a:t>noise sources that modulates the high frequency current/voltage that passes through the active (gain) part of an oscillator</a:t>
            </a:r>
          </a:p>
          <a:p>
            <a:pPr lvl="1"/>
            <a:r>
              <a:rPr lang="en-US" sz="1600" dirty="0" smtClean="0"/>
              <a:t>Noise (mostly thermal) from loss components in the passive part of the circuit</a:t>
            </a:r>
            <a:endParaRPr lang="en-US" sz="1600" dirty="0"/>
          </a:p>
          <a:p>
            <a:r>
              <a:rPr lang="en-US" sz="1800" dirty="0" smtClean="0"/>
              <a:t>Phase noise is usually specified with respect to the carrier power: </a:t>
            </a:r>
            <a:r>
              <a:rPr lang="en-US" sz="1800" dirty="0" err="1" smtClean="0"/>
              <a:t>dBc</a:t>
            </a:r>
            <a:r>
              <a:rPr lang="en-US" sz="1800" dirty="0" smtClean="0"/>
              <a:t>, in which “c” means carrier. Also, because phase noise shows itself as a continuous spectrum, its power is measured within a certain bandwidth, hence the unit of “</a:t>
            </a:r>
            <a:r>
              <a:rPr lang="en-US" sz="1800" dirty="0" err="1" smtClean="0"/>
              <a:t>dBc</a:t>
            </a:r>
            <a:r>
              <a:rPr lang="en-US" sz="1800" dirty="0" smtClean="0"/>
              <a:t>/Hz”</a:t>
            </a:r>
          </a:p>
        </p:txBody>
      </p:sp>
      <p:pic>
        <p:nvPicPr>
          <p:cNvPr id="4100" name="Picture 4" descr="http://www.digikey.com/en/articles/techzone/2010/dec/~/media/Images/Article%20Library/TechZone%20Articles/2010/December/Converting%20Oscillator%20Phase%20Noise%20to%20Time%20Jitter/TZW101_Converting_Oscillator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9" y="4279804"/>
            <a:ext cx="3727917" cy="2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mti.com.tw/smarteditupfiles/mti/phase_noi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061" y="4422234"/>
            <a:ext cx="3120269" cy="180800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44176" y="6466207"/>
            <a:ext cx="685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4"/>
              </a:rPr>
              <a:t>http://www.mti.com.tw/_english/06_center/02center.php?MainID=9&amp;ID=57</a:t>
            </a:r>
            <a:endParaRPr lang="en-US" sz="1000" dirty="0" smtClean="0"/>
          </a:p>
          <a:p>
            <a:r>
              <a:rPr lang="en-US" sz="1000" dirty="0" smtClean="0">
                <a:solidFill>
                  <a:srgbClr val="000000"/>
                </a:solidFill>
                <a:hlinkClick r:id="rId5"/>
              </a:rPr>
              <a:t>http://www.digikey.com/en/articles/techzone/2010/dec/converting-oscillator-phase-noise-to-time-jitter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Noise – Leeson’s Formula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Voltage </a:t>
            </a:r>
            <a:r>
              <a:rPr lang="en-US" sz="4400" smtClean="0"/>
              <a:t>Controlled Oscillator (VCO)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6141846" cy="43354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An oscillator whose output frequency can be controlled by a voltage signal</a:t>
            </a:r>
          </a:p>
          <a:p>
            <a:r>
              <a:rPr lang="en-US" dirty="0" smtClean="0"/>
              <a:t>Usually implemented by tuning the feedback network by a variable capacitor</a:t>
            </a:r>
          </a:p>
          <a:p>
            <a:r>
              <a:rPr lang="en-US" dirty="0" smtClean="0"/>
              <a:t>Very useful component in any system whose operating frequency needs to change</a:t>
            </a:r>
          </a:p>
          <a:p>
            <a:pPr lvl="1"/>
            <a:r>
              <a:rPr lang="en-US" sz="1600" dirty="0" smtClean="0"/>
              <a:t>FM radio</a:t>
            </a:r>
          </a:p>
          <a:p>
            <a:pPr lvl="1"/>
            <a:r>
              <a:rPr lang="en-US" sz="1600" dirty="0" smtClean="0"/>
              <a:t>Frequency sweeping radars</a:t>
            </a:r>
          </a:p>
          <a:p>
            <a:pPr lvl="1"/>
            <a:r>
              <a:rPr lang="en-US" sz="1600" dirty="0" smtClean="0"/>
              <a:t>Frequency synthesizers</a:t>
            </a:r>
          </a:p>
          <a:p>
            <a:pPr lvl="1"/>
            <a:r>
              <a:rPr lang="en-US" sz="1600" dirty="0" smtClean="0"/>
              <a:t>Spectrum analyzers</a:t>
            </a:r>
          </a:p>
          <a:p>
            <a:pPr lvl="1"/>
            <a:r>
              <a:rPr lang="en-US" sz="1600" dirty="0" smtClean="0"/>
              <a:t>Network analyzers</a:t>
            </a:r>
          </a:p>
          <a:p>
            <a:pPr lvl="1"/>
            <a:endParaRPr lang="en-US" dirty="0" smtClean="0"/>
          </a:p>
          <a:p>
            <a:pPr lvl="1"/>
            <a:endParaRPr lang="en-US" sz="1600" dirty="0"/>
          </a:p>
        </p:txBody>
      </p:sp>
      <p:grpSp>
        <p:nvGrpSpPr>
          <p:cNvPr id="26" name="Group 27"/>
          <p:cNvGrpSpPr/>
          <p:nvPr/>
        </p:nvGrpSpPr>
        <p:grpSpPr>
          <a:xfrm>
            <a:off x="6575708" y="1888244"/>
            <a:ext cx="955404" cy="955404"/>
            <a:chOff x="1187542" y="4506439"/>
            <a:chExt cx="383060" cy="383060"/>
          </a:xfrm>
        </p:grpSpPr>
        <p:sp>
          <p:nvSpPr>
            <p:cNvPr id="27" name="Oval 26"/>
            <p:cNvSpPr/>
            <p:nvPr/>
          </p:nvSpPr>
          <p:spPr bwMode="auto">
            <a:xfrm>
              <a:off x="1187542" y="4506439"/>
              <a:ext cx="383060" cy="383060"/>
            </a:xfrm>
            <a:prstGeom prst="ellipse">
              <a:avLst/>
            </a:prstGeom>
            <a:noFill/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26"/>
            <p:cNvGrpSpPr/>
            <p:nvPr/>
          </p:nvGrpSpPr>
          <p:grpSpPr>
            <a:xfrm>
              <a:off x="1271458" y="4650331"/>
              <a:ext cx="227319" cy="109236"/>
              <a:chOff x="4833503" y="4702587"/>
              <a:chExt cx="1050766" cy="504934"/>
            </a:xfrm>
          </p:grpSpPr>
          <p:sp>
            <p:nvSpPr>
              <p:cNvPr id="29" name="Arc 28"/>
              <p:cNvSpPr/>
              <p:nvPr/>
            </p:nvSpPr>
            <p:spPr>
              <a:xfrm>
                <a:off x="4879127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Arc 29"/>
              <p:cNvSpPr/>
              <p:nvPr/>
            </p:nvSpPr>
            <p:spPr>
              <a:xfrm rot="16200000">
                <a:off x="4833503" y="4702587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Arc 30"/>
              <p:cNvSpPr/>
              <p:nvPr/>
            </p:nvSpPr>
            <p:spPr>
              <a:xfrm rot="10800000">
                <a:off x="5381698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Arc 31"/>
              <p:cNvSpPr/>
              <p:nvPr/>
            </p:nvSpPr>
            <p:spPr>
              <a:xfrm rot="5400000">
                <a:off x="5336083" y="4704950"/>
                <a:ext cx="502571" cy="502572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33" name="Straight Connector 32"/>
          <p:cNvCxnSpPr/>
          <p:nvPr/>
        </p:nvCxnSpPr>
        <p:spPr>
          <a:xfrm>
            <a:off x="7543304" y="2358133"/>
            <a:ext cx="842772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68604" y="1467901"/>
            <a:ext cx="0" cy="420343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820066" y="1611245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17821" y="914400"/>
            <a:ext cx="910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000" b="1" i="1" baseline="-25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tune</a:t>
            </a:r>
            <a:endParaRPr lang="en-US" sz="3000" b="1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87" y="3733383"/>
            <a:ext cx="3063637" cy="18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8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VCO Specifications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All the specifications for fixed oscillators are still applicable</a:t>
            </a:r>
          </a:p>
          <a:p>
            <a:r>
              <a:rPr lang="en-US" sz="1800" dirty="0" smtClean="0"/>
              <a:t>Tuning sensitivity: frequency change per volt of tuning voltage change</a:t>
            </a:r>
          </a:p>
          <a:p>
            <a:pPr lvl="1"/>
            <a:r>
              <a:rPr lang="en-US" sz="1600" dirty="0" smtClean="0"/>
              <a:t>Sometimes referred to as “VCO gain”</a:t>
            </a:r>
          </a:p>
          <a:p>
            <a:pPr lvl="1"/>
            <a:r>
              <a:rPr lang="en-US" sz="1600" dirty="0" smtClean="0"/>
              <a:t>Specified in Hz/V, or MHz/V</a:t>
            </a:r>
          </a:p>
          <a:p>
            <a:pPr lvl="1"/>
            <a:r>
              <a:rPr lang="en-US" sz="1600" dirty="0" smtClean="0"/>
              <a:t>A higher sensitivity means that you can cover a large frequency range with small tuning voltage; it also means that the output frequency is more sensitive to the noise in the tuning voltage</a:t>
            </a:r>
          </a:p>
          <a:p>
            <a:r>
              <a:rPr lang="en-US" sz="1800" dirty="0" smtClean="0"/>
              <a:t>In some applications, particularly frequency modulation (FM) systems, tuning linearity is of particular concern</a:t>
            </a:r>
          </a:p>
          <a:p>
            <a:pPr lvl="1"/>
            <a:r>
              <a:rPr lang="en-US" sz="1600" dirty="0" smtClean="0"/>
              <a:t>Good linearity ensures good modulation fidelity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1" y="3997294"/>
            <a:ext cx="3724275" cy="2784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8783" y="6581001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Mini-Circuits</a:t>
            </a:r>
          </a:p>
        </p:txBody>
      </p:sp>
    </p:spTree>
    <p:extLst>
      <p:ext uri="{BB962C8B-B14F-4D97-AF65-F5344CB8AC3E}">
        <p14:creationId xmlns:p14="http://schemas.microsoft.com/office/powerpoint/2010/main" val="31488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Mini-Circuits ZX95-1300+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3" y="1553965"/>
            <a:ext cx="7229475" cy="42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28750"/>
            <a:ext cx="8523886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6" y="914400"/>
            <a:ext cx="3362325" cy="2561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03" y="870335"/>
            <a:ext cx="3048348" cy="2605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036" y="3908303"/>
            <a:ext cx="3036711" cy="2518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058" y="3908303"/>
            <a:ext cx="3160037" cy="25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14400"/>
            <a:ext cx="5810250" cy="53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Phase-Locked-Loop (PLL)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 smtClean="0"/>
              <a:t>A feedback loop to achieve very high frequency stability and low phase noise</a:t>
            </a:r>
          </a:p>
          <a:p>
            <a:r>
              <a:rPr lang="en-US" sz="1800" dirty="0" smtClean="0"/>
              <a:t>Also a very useful technique to accurately track the frequency and phase of the input signal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1405921" y="6571914"/>
            <a:ext cx="5453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+mj-lt"/>
              </a:rPr>
              <a:t>Read more: </a:t>
            </a:r>
            <a:r>
              <a:rPr lang="en-US" sz="1050" dirty="0" smtClean="0">
                <a:hlinkClick r:id="rId2"/>
              </a:rPr>
              <a:t>http://www.analog.com/library/analogDialogue/archives/33-03/phase/index.html</a:t>
            </a:r>
            <a:endParaRPr lang="en-US" sz="105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111" y="3999425"/>
            <a:ext cx="1875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Crystal frequency</a:t>
            </a:r>
          </a:p>
          <a:p>
            <a:pPr algn="ctr"/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reference</a:t>
            </a:r>
          </a:p>
        </p:txBody>
      </p:sp>
      <p:pic>
        <p:nvPicPr>
          <p:cNvPr id="1026" name="Picture 2" descr="http://www.taydaelectronics.com/media/catalog/product/cache/1/image/211x211/9df78eab33525d08d6e5fb8d27136e95/O/S/OSC-20M-MEC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21430" r="4424" b="13167"/>
          <a:stretch/>
        </p:blipFill>
        <p:spPr bwMode="auto">
          <a:xfrm>
            <a:off x="693254" y="2652174"/>
            <a:ext cx="173355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590862" y="3229041"/>
            <a:ext cx="466076" cy="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090" y="2956788"/>
            <a:ext cx="5709578" cy="11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Detector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7" y="1182624"/>
            <a:ext cx="7776048" cy="4855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0784" y="2804160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Transfer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616" y="4687090"/>
            <a:ext cx="282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XOR as a simple implementation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6066" y="1235544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</a:p>
        </p:txBody>
      </p:sp>
      <p:sp>
        <p:nvSpPr>
          <p:cNvPr id="8" name="Rectangle 7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Types of Oscillator Design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Multi-vibrator</a:t>
            </a:r>
          </a:p>
          <a:p>
            <a:r>
              <a:rPr lang="en-US" sz="2400" dirty="0" smtClean="0"/>
              <a:t>Ring </a:t>
            </a:r>
          </a:p>
          <a:p>
            <a:r>
              <a:rPr lang="en-US" sz="2400" dirty="0" smtClean="0"/>
              <a:t>Feedback</a:t>
            </a:r>
          </a:p>
          <a:p>
            <a:r>
              <a:rPr lang="en-US" sz="2400" dirty="0" smtClean="0"/>
              <a:t>Negative Resistance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56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VCO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Assuming that the VCO has a linear tuning characteristics and its sensitivity/gain is K</a:t>
            </a:r>
            <a:r>
              <a:rPr lang="en-US" baseline="-25000" dirty="0" smtClean="0"/>
              <a:t>VCO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9" y="1989478"/>
            <a:ext cx="3699421" cy="2375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6" y="4712867"/>
            <a:ext cx="4304538" cy="322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96" y="2382836"/>
            <a:ext cx="3577735" cy="3904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97719" y="1656088"/>
            <a:ext cx="3935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higher frequency means faster phase progression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6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6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7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Phase/Frequency Detector and Charge Pump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450080" cy="4335463"/>
          </a:xfrm>
        </p:spPr>
        <p:txBody>
          <a:bodyPr/>
          <a:lstStyle/>
          <a:p>
            <a:r>
              <a:rPr lang="en-US" dirty="0" smtClean="0"/>
              <a:t>The phase detector (PD) detects the phase difference between the two incoming signals and </a:t>
            </a:r>
            <a:r>
              <a:rPr lang="en-US" dirty="0" smtClean="0"/>
              <a:t>outputs </a:t>
            </a:r>
            <a:r>
              <a:rPr lang="en-US" dirty="0" smtClean="0"/>
              <a:t>a voltage/current that is proportional to this difference</a:t>
            </a:r>
          </a:p>
          <a:p>
            <a:r>
              <a:rPr lang="en-US" dirty="0" smtClean="0"/>
              <a:t>A phase frequency detector (PFD) maintains correct output even when the input signal frequency is different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61" y="3870624"/>
            <a:ext cx="3190559" cy="2510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3" y="1035052"/>
            <a:ext cx="3842631" cy="49512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5169408" y="1987296"/>
            <a:ext cx="3791712" cy="41452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169408" y="3468624"/>
            <a:ext cx="3791712" cy="41452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06625" y="5136574"/>
            <a:ext cx="3791712" cy="7033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1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PFD allows the use of charge-pump circuits to create the control signal for the VCO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7" y="2170938"/>
            <a:ext cx="4647248" cy="226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942" y="2292858"/>
            <a:ext cx="3346080" cy="2266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584960" y="3243072"/>
            <a:ext cx="902208" cy="104851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344" y="2330683"/>
            <a:ext cx="3148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Low-pass filter smooths out the pulses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630616" y="2734736"/>
            <a:ext cx="2294952" cy="1556848"/>
          </a:xfrm>
          <a:prstGeom prst="roundRect">
            <a:avLst/>
          </a:prstGeom>
          <a:noFill/>
          <a:ln w="28575" cap="flat" cmpd="sng" algn="ctr">
            <a:solidFill>
              <a:schemeClr val="bg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latin typeface="Times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3367" y="2388377"/>
            <a:ext cx="897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VCO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47616" y="4784247"/>
            <a:ext cx="4145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Increase in </a:t>
            </a:r>
            <a:r>
              <a:rPr lang="en-US" sz="20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</a:t>
            </a:r>
            <a:r>
              <a:rPr lang="en-US" sz="2000" i="1" baseline="-25000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cont</a:t>
            </a:r>
            <a:r>
              <a:rPr lang="en-US" sz="20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(V</a:t>
            </a:r>
            <a:r>
              <a:rPr lang="en-US" sz="20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TUNE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) bumps up the frequency and therefore the phase progression so that the VCO output phase can catch up with the V</a:t>
            </a:r>
            <a:r>
              <a:rPr lang="en-US" sz="20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(</a:t>
            </a:r>
            <a:r>
              <a:rPr lang="en-US" sz="20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</a:t>
            </a:r>
            <a:r>
              <a:rPr lang="en-US" sz="2000" i="1" baseline="-25000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ref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) phase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238942" y="4145280"/>
            <a:ext cx="661986" cy="638967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1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Phase/Frequency Detector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phase/frequency detector (PFD) provides the correct output even when the frequencies of the two inputs are different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4" y="1948722"/>
            <a:ext cx="7667625" cy="33200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PFD+ Charge Pump (CP) in PLL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charge pump provides the current to drive the subsequent stage in the PLL</a:t>
            </a:r>
          </a:p>
          <a:p>
            <a:r>
              <a:rPr lang="en-US" dirty="0" smtClean="0"/>
              <a:t>The PLL locks the output signals phase and frequency to the reference: we can now replicate the stability and low phase noise of the reference!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3" y="2706660"/>
            <a:ext cx="4762500" cy="36004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25003" y="3072003"/>
            <a:ext cx="2064258" cy="282431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003" y="2671893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PFD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662413" y="2687196"/>
            <a:ext cx="463296" cy="3601052"/>
          </a:xfrm>
          <a:prstGeom prst="roundRect">
            <a:avLst>
              <a:gd name="adj" fmla="val 4855"/>
            </a:avLst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9261" y="6341877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274299" y="4048810"/>
            <a:ext cx="729234" cy="1384217"/>
          </a:xfrm>
          <a:prstGeom prst="roundRect">
            <a:avLst>
              <a:gd name="adj" fmla="val 4855"/>
            </a:avLst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3245" y="3681604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LPF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05" y="3072003"/>
            <a:ext cx="3584999" cy="31622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Noise in a PLL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PLL is basically a negative feedback look that stabilizes the output signal to the reference. </a:t>
            </a:r>
          </a:p>
          <a:p>
            <a:r>
              <a:rPr lang="en-US" dirty="0" smtClean="0"/>
              <a:t>The stabilization only takes effect within the loop bandwidth—effectively the bandwidth of the low-pass filter. </a:t>
            </a:r>
            <a:endParaRPr lang="en-US" dirty="0"/>
          </a:p>
        </p:txBody>
      </p:sp>
      <p:pic>
        <p:nvPicPr>
          <p:cNvPr id="1028" name="Picture 4" descr="http://www.analog.com/library/analogDialogue/archives/33-05/phase_locked/images/phase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9" y="3000310"/>
            <a:ext cx="3484674" cy="220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72584" y="6457890"/>
            <a:ext cx="6567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</a:t>
            </a:r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www.analog.com/library/analogDialogue/archives/33-05/phase_locked/index.html</a:t>
            </a:r>
            <a:endParaRPr lang="en-US" sz="10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5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5"/>
              </a:rPr>
              <a:t>electronicdesign.com/analog/adc-performance-what-s-jitter-got-do-it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http://electronicdesign.com/content/content/73808/73808-fig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13" y="2833500"/>
            <a:ext cx="48291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7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Synthesis – Integer-N Synthesizer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211664" cy="4335463"/>
          </a:xfrm>
        </p:spPr>
        <p:txBody>
          <a:bodyPr/>
          <a:lstStyle/>
          <a:p>
            <a:r>
              <a:rPr lang="en-US" sz="1800" dirty="0" smtClean="0"/>
              <a:t>The basic PLL studied above isn’t very useful for frequency synthesis; the output signal frequency is the same as the reference!</a:t>
            </a:r>
          </a:p>
          <a:p>
            <a:r>
              <a:rPr lang="en-US" sz="1800" dirty="0" smtClean="0"/>
              <a:t>Adding a divide by N block:</a:t>
            </a:r>
          </a:p>
          <a:p>
            <a:pPr lvl="1"/>
            <a:r>
              <a:rPr lang="en-US" sz="1600" dirty="0" smtClean="0"/>
              <a:t>Output frequency now a multiple of the reference frequency</a:t>
            </a:r>
          </a:p>
          <a:p>
            <a:pPr lvl="1"/>
            <a:r>
              <a:rPr lang="en-US" sz="1600" dirty="0" smtClean="0"/>
              <a:t>By digitally controlling the divider ratio N we can generate different frequencies</a:t>
            </a:r>
          </a:p>
          <a:p>
            <a:pPr lvl="1"/>
            <a:r>
              <a:rPr lang="en-US" sz="1600" dirty="0"/>
              <a:t>Drawback: Output frequency resolution is determined by the reference </a:t>
            </a:r>
            <a:r>
              <a:rPr lang="en-US" sz="1600" dirty="0" smtClean="0"/>
              <a:t>frequency</a:t>
            </a:r>
          </a:p>
          <a:p>
            <a:pPr lvl="1"/>
            <a:r>
              <a:rPr lang="en-US" sz="1600" dirty="0" smtClean="0"/>
              <a:t>One penalty paid is the phase noise: </a:t>
            </a:r>
            <a:r>
              <a:rPr lang="en-US" sz="1600" b="1" dirty="0" smtClean="0"/>
              <a:t>Phase noise grows 6 dB per multiple by 2, or 20 dB per multiple by 10,  in frequency</a:t>
            </a:r>
          </a:p>
          <a:p>
            <a:pPr lvl="1"/>
            <a:endParaRPr lang="en-US" sz="16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465" y="1030290"/>
            <a:ext cx="3126699" cy="638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54" y="2097116"/>
            <a:ext cx="3341719" cy="20077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074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www.seas.ucla.edu/brweb/teaching/215C_W2013/Synthesizers13.pdf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65469" y="4367844"/>
                <a:ext cx="21931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469" y="4367844"/>
                <a:ext cx="219316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611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Integer-N Synthesizer – Adding a Reference Counter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/>
          <a:lstStyle/>
          <a:p>
            <a:r>
              <a:rPr lang="en-US" dirty="0" smtClean="0"/>
              <a:t>A reference counter can improve frequency resolution</a:t>
            </a:r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Drawback: the reference counter R makes the feedback counter very large!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Using a 10 MHz reference clock and a reference counter of 1,000, we can achieve frequency resolution of 10 kHz</a:t>
            </a:r>
          </a:p>
          <a:p>
            <a:pPr lvl="1"/>
            <a:r>
              <a:rPr lang="en-US" dirty="0" smtClean="0"/>
              <a:t>To get an output frequency around 900 MHz, we’d need a N value of 90,000 -&gt; equivalent of a 17-bit counter, difficult to make it working right at high frequency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5" y="1455053"/>
            <a:ext cx="5062653" cy="1463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32712" y="1569967"/>
                <a:ext cx="2193164" cy="699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12" y="1569967"/>
                <a:ext cx="2193164" cy="6997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 bwMode="auto">
          <a:xfrm>
            <a:off x="847898" y="1358186"/>
            <a:ext cx="914400" cy="7315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357048" y="1978689"/>
            <a:ext cx="450120" cy="3600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Integer-N Synthesizer – </a:t>
            </a:r>
            <a:r>
              <a:rPr lang="en-US" dirty="0" err="1" smtClean="0"/>
              <a:t>Prescalar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Adding a pre-scalar to alleviate the issue: the division is now done in two steps</a:t>
            </a:r>
          </a:p>
          <a:p>
            <a:pPr lvl="1"/>
            <a:r>
              <a:rPr lang="en-US" dirty="0" smtClean="0"/>
              <a:t>The pre-scalar is a high-frequency component that divide the feedback signal by a </a:t>
            </a:r>
            <a:r>
              <a:rPr lang="en-US" b="1" dirty="0" smtClean="0"/>
              <a:t>fixed</a:t>
            </a:r>
            <a:r>
              <a:rPr lang="en-US" dirty="0" smtClean="0"/>
              <a:t> ratio, e.g. /2, /4, /8, /32,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Because </a:t>
            </a:r>
            <a:r>
              <a:rPr lang="en-US" i="1" dirty="0" smtClean="0"/>
              <a:t>P</a:t>
            </a:r>
            <a:r>
              <a:rPr lang="en-US" dirty="0" smtClean="0"/>
              <a:t> is fixed, the frequency resolution degrades by </a:t>
            </a:r>
            <a:r>
              <a:rPr lang="en-US" i="1" dirty="0" smtClean="0"/>
              <a:t>P </a:t>
            </a:r>
            <a:r>
              <a:rPr lang="en-US" dirty="0" smtClean="0"/>
              <a:t>! Now we seem be going in circles!</a:t>
            </a:r>
          </a:p>
          <a:p>
            <a:pPr lvl="2"/>
            <a:r>
              <a:rPr lang="en-US" dirty="0" smtClean="0"/>
              <a:t>Fortunately P is usually much smaller than R, so we still get a net gain</a:t>
            </a:r>
          </a:p>
          <a:p>
            <a:pPr lvl="2"/>
            <a:r>
              <a:rPr lang="en-US" dirty="0" smtClean="0"/>
              <a:t>And another clever solution exists to solve this issue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" y="3959037"/>
            <a:ext cx="5922701" cy="1658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99297" y="4155296"/>
                <a:ext cx="2383922" cy="699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297" y="4155296"/>
                <a:ext cx="2383922" cy="6997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4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Integer-N Synthesizer – Dual Modulus </a:t>
            </a:r>
            <a:r>
              <a:rPr lang="en-US" dirty="0" err="1" smtClean="0"/>
              <a:t>Prescalar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Counter A and counter B </a:t>
            </a:r>
            <a:r>
              <a:rPr lang="en-US" dirty="0" smtClean="0"/>
              <a:t>time-outs </a:t>
            </a:r>
            <a:r>
              <a:rPr lang="en-US" dirty="0" smtClean="0"/>
              <a:t>sequentially to toggle the </a:t>
            </a:r>
            <a:r>
              <a:rPr lang="en-US" dirty="0" err="1" smtClean="0"/>
              <a:t>prescalar</a:t>
            </a:r>
            <a:r>
              <a:rPr lang="en-US" dirty="0" smtClean="0"/>
              <a:t> value by 1</a:t>
            </a:r>
          </a:p>
          <a:p>
            <a:pPr lvl="1"/>
            <a:r>
              <a:rPr lang="en-US" dirty="0" smtClean="0"/>
              <a:t>Both A and B can be digitally controlled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7" y="2437866"/>
            <a:ext cx="4998813" cy="315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84402" y="2534313"/>
                <a:ext cx="3180999" cy="701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402" y="2534313"/>
                <a:ext cx="3180999" cy="7010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76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Multi-vibrator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One or more current sources charge and discharge an energy storage element whose voltages flips a comparator (usually with hysteresis) </a:t>
            </a:r>
            <a:r>
              <a:rPr lang="en-US" sz="2400" dirty="0"/>
              <a:t>to disconnect </a:t>
            </a:r>
            <a:r>
              <a:rPr lang="en-US" sz="2400" dirty="0" smtClean="0"/>
              <a:t> or connect the current source(s)</a:t>
            </a:r>
          </a:p>
          <a:p>
            <a:r>
              <a:rPr lang="en-US" sz="2400" dirty="0" smtClean="0"/>
              <a:t>Also called </a:t>
            </a:r>
            <a:r>
              <a:rPr lang="en-US" sz="2400" dirty="0" err="1" smtClean="0"/>
              <a:t>astable</a:t>
            </a:r>
            <a:r>
              <a:rPr lang="en-US" sz="2400" dirty="0" smtClean="0"/>
              <a:t> or relaxation oscillator</a:t>
            </a:r>
          </a:p>
          <a:p>
            <a:r>
              <a:rPr lang="en-US" sz="2400" dirty="0" smtClean="0"/>
              <a:t>Amplitude is controlled by the thresholds</a:t>
            </a:r>
          </a:p>
          <a:p>
            <a:r>
              <a:rPr lang="en-US" sz="2400" dirty="0" smtClean="0"/>
              <a:t>Start-up is guaranteed (will always oscillate) </a:t>
            </a:r>
          </a:p>
          <a:p>
            <a:r>
              <a:rPr lang="en-US" sz="2400" dirty="0" smtClean="0"/>
              <a:t>Usually used for low frequency (up to a few MHz)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14" y="4288021"/>
            <a:ext cx="6941177" cy="24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7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Fractional-N Synthesizer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Fractional-N synthesizer shifts the modulus of the divider randomly to achieve lower phase noise</a:t>
            </a:r>
          </a:p>
          <a:p>
            <a:r>
              <a:rPr lang="en-US" dirty="0" smtClean="0"/>
              <a:t>It also achieves greater frequency resolution and faster switching time</a:t>
            </a:r>
          </a:p>
          <a:p>
            <a:r>
              <a:rPr lang="en-US" dirty="0" smtClean="0"/>
              <a:t>And it’s too complicated for this class, so we won’t discuss it further.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5" y="3245223"/>
            <a:ext cx="4313432" cy="2124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06" y="3245223"/>
            <a:ext cx="3873052" cy="2512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75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Feedback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905307" cy="4335463"/>
          </a:xfrm>
        </p:spPr>
        <p:txBody>
          <a:bodyPr/>
          <a:lstStyle/>
          <a:p>
            <a:r>
              <a:rPr lang="en-US" dirty="0" smtClean="0"/>
              <a:t>While in college, Edwin H. Armstrong observed high frequency oscillation if the output signal of a vacuum tube amplifier is fed back to its input; thus inventing an oscillator which could be used to generate strong signals for radio transmitters</a:t>
            </a:r>
          </a:p>
          <a:p>
            <a:r>
              <a:rPr lang="en-US" b="1" dirty="0"/>
              <a:t>Oscillation can be created by introducing positive </a:t>
            </a:r>
            <a:r>
              <a:rPr lang="en-US" b="1" dirty="0" smtClean="0"/>
              <a:t>feedback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66153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en.wikipedia.org/wiki/Armstrong_oscillator</a:t>
            </a:r>
            <a:endParaRPr lang="en-US" sz="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en.wikipedia.org/wiki/Regenerative_circuit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10107" y="1051222"/>
            <a:ext cx="3533821" cy="2736444"/>
            <a:chOff x="5372032" y="3777477"/>
            <a:chExt cx="2592981" cy="2208686"/>
          </a:xfrm>
        </p:grpSpPr>
        <p:pic>
          <p:nvPicPr>
            <p:cNvPr id="5124" name="Picture 4" descr="http://upload.wikimedia.org/wikipedia/commons/thumb/4/4c/FET_Armstrong_oscillator.svg/641px-FET_Armstrong_oscillator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032" y="3777477"/>
              <a:ext cx="2592981" cy="2208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U-Turn Arrow 5"/>
            <p:cNvSpPr/>
            <p:nvPr/>
          </p:nvSpPr>
          <p:spPr bwMode="auto">
            <a:xfrm rot="16200000" flipH="1">
              <a:off x="5989588" y="4192539"/>
              <a:ext cx="1121790" cy="1249203"/>
            </a:xfrm>
            <a:prstGeom prst="uturnArrow">
              <a:avLst>
                <a:gd name="adj1" fmla="val 12220"/>
                <a:gd name="adj2" fmla="val 16710"/>
                <a:gd name="adj3" fmla="val 28053"/>
                <a:gd name="adj4" fmla="val 43750"/>
                <a:gd name="adj5" fmla="val 75000"/>
              </a:avLst>
            </a:prstGeom>
            <a:solidFill>
              <a:srgbClr val="C000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38153" y="3808487"/>
              <a:ext cx="1196829" cy="338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Feedback</a:t>
              </a:r>
            </a:p>
          </p:txBody>
        </p:sp>
      </p:grpSp>
      <p:pic>
        <p:nvPicPr>
          <p:cNvPr id="1026" name="Picture 2" descr="http://macao.communications.museum/images/exhibits/2_17_4_1_e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92" y="4149389"/>
            <a:ext cx="3904661" cy="190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90035" y="4394148"/>
                <a:ext cx="3037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35" y="4394148"/>
                <a:ext cx="3037370" cy="7689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93636" y="3874654"/>
                <a:ext cx="71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36" y="3874654"/>
                <a:ext cx="71301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692" r="-11966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72736" y="4978475"/>
                <a:ext cx="747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736" y="4978475"/>
                <a:ext cx="74789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504" r="-11382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4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1" dirty="0" err="1" smtClean="0"/>
              <a:t>Barkhausen</a:t>
            </a:r>
            <a:r>
              <a:rPr lang="en-US" sz="4400" i="1" dirty="0" smtClean="0"/>
              <a:t> Criteria</a:t>
            </a:r>
            <a:endParaRPr lang="en-US" sz="4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1" y="933262"/>
                <a:ext cx="5283199" cy="4335463"/>
              </a:xfrm>
            </p:spPr>
            <p:txBody>
              <a:bodyPr/>
              <a:lstStyle/>
              <a:p>
                <a:pPr algn="just"/>
                <a:r>
                  <a:rPr lang="en-US" sz="1800" dirty="0" smtClean="0"/>
                  <a:t>It states that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is the gain of the amplifying element in the circuit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is the transfer function of the feedback path, so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is the loop gain around the feedback loop of the circuit, the circuit will sustain steady-state oscillations only at frequencies for which</a:t>
                </a:r>
                <a:r>
                  <a:rPr lang="en-US" sz="1800" dirty="0" smtClean="0"/>
                  <a:t>:</a:t>
                </a:r>
                <a:endParaRPr lang="en-US" sz="1800" dirty="0"/>
              </a:p>
              <a:p>
                <a:pPr lvl="1" algn="just"/>
                <a:r>
                  <a:rPr lang="en-US" sz="1600" dirty="0"/>
                  <a:t>The loop gain is equal to unity in absolute magnitude, that is,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 smtClean="0"/>
                  <a:t>, </a:t>
                </a:r>
                <a:r>
                  <a:rPr lang="en-US" sz="1600" dirty="0"/>
                  <a:t>and</a:t>
                </a:r>
              </a:p>
              <a:p>
                <a:pPr lvl="1" algn="just"/>
                <a:r>
                  <a:rPr lang="en-US" sz="1600" dirty="0"/>
                  <a:t>The phase shift around the loop is zero or an integer multiple </a:t>
                </a:r>
                <a:r>
                  <a:rPr lang="en-US" sz="1600" dirty="0" smtClean="0"/>
                  <a:t>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 smtClean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=0,1,2,… </m:t>
                    </m:r>
                  </m:oMath>
                </a14:m>
                <a:endParaRPr lang="en-US" sz="1600" dirty="0" smtClean="0"/>
              </a:p>
              <a:p>
                <a:pPr algn="just"/>
                <a:r>
                  <a:rPr lang="en-US" sz="1800" dirty="0" smtClean="0"/>
                  <a:t>In an actual oscillator,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𝐻𝐴</m:t>
                    </m:r>
                  </m:oMath>
                </a14:m>
                <a:r>
                  <a:rPr lang="en-US" sz="1800" dirty="0" smtClean="0"/>
                  <a:t> product will </a:t>
                </a:r>
                <a:r>
                  <a:rPr lang="en-US" sz="1800" b="1" dirty="0" smtClean="0"/>
                  <a:t>initially exceed 1</a:t>
                </a:r>
                <a:r>
                  <a:rPr lang="en-US" sz="1800" dirty="0" smtClean="0"/>
                  <a:t> to start the oscillation; As the oscillation grows, the gain compresses to reach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𝐻𝐴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 smtClean="0"/>
                  <a:t> steady state.</a:t>
                </a:r>
              </a:p>
              <a:p>
                <a:pPr algn="just"/>
                <a:endParaRPr lang="en-US" sz="18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1" y="933262"/>
                <a:ext cx="5283199" cy="4335463"/>
              </a:xfrm>
              <a:blipFill rotWithShape="0">
                <a:blip r:embed="rId2"/>
                <a:stretch>
                  <a:fillRect l="-2422" t="-703" r="-923" b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macao.communications.museum/images/exhibits/2_17_4_1_e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71" y="933262"/>
            <a:ext cx="2899253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60554" y="2995524"/>
                <a:ext cx="3037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554" y="2995524"/>
                <a:ext cx="3037370" cy="7689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48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Realization of the Feedback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frequency selective network is usually used as the feedback network</a:t>
            </a:r>
          </a:p>
          <a:p>
            <a:r>
              <a:rPr lang="en-US" dirty="0" smtClean="0"/>
              <a:t>Most oscillator designs are based on a few classic structures (templates)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7" y="2612182"/>
            <a:ext cx="2062595" cy="1672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64" y="2612182"/>
            <a:ext cx="2062595" cy="1636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11" y="2612181"/>
            <a:ext cx="2062595" cy="1636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40" y="4835582"/>
            <a:ext cx="2696441" cy="1636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907" y="4327401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Armstrong oscillator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6317" y="4310524"/>
            <a:ext cx="1887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Colpitts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Oscillator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3375" y="4310524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Hartley Oscillator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5630" y="6509445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Clapp Oscillator</a:t>
            </a:r>
          </a:p>
        </p:txBody>
      </p:sp>
    </p:spTree>
    <p:extLst>
      <p:ext uri="{BB962C8B-B14F-4D97-AF65-F5344CB8AC3E}">
        <p14:creationId xmlns:p14="http://schemas.microsoft.com/office/powerpoint/2010/main" val="38505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Frequency Selective Network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827775" cy="4335463"/>
          </a:xfrm>
        </p:spPr>
        <p:txBody>
          <a:bodyPr/>
          <a:lstStyle/>
          <a:p>
            <a:r>
              <a:rPr lang="en-US" dirty="0" smtClean="0"/>
              <a:t>The frequency selective (feedback) network is usually a bandpass network whose center frequency </a:t>
            </a:r>
            <a:r>
              <a:rPr lang="en-US" dirty="0" smtClean="0"/>
              <a:t>is set </a:t>
            </a:r>
            <a:r>
              <a:rPr lang="en-US" dirty="0" smtClean="0"/>
              <a:t>the correct frequency</a:t>
            </a:r>
          </a:p>
          <a:p>
            <a:r>
              <a:rPr lang="en-US" dirty="0" smtClean="0"/>
              <a:t>In general, the higher the Q of the frequency selective network, the more stable the oscillation is. </a:t>
            </a:r>
          </a:p>
          <a:p>
            <a:r>
              <a:rPr lang="en-US" dirty="0" smtClean="0"/>
              <a:t>The frequency selective network can be made of a variety of resonator structures</a:t>
            </a:r>
          </a:p>
          <a:p>
            <a:pPr lvl="1"/>
            <a:r>
              <a:rPr lang="en-US" dirty="0" smtClean="0"/>
              <a:t>Simple L-C resonator (Q of 5 ~ 100)</a:t>
            </a:r>
          </a:p>
          <a:p>
            <a:pPr lvl="1"/>
            <a:r>
              <a:rPr lang="en-US" dirty="0" smtClean="0"/>
              <a:t>Transmission line resonator (Q of 30 ~ 250)</a:t>
            </a:r>
          </a:p>
          <a:p>
            <a:pPr lvl="1"/>
            <a:r>
              <a:rPr lang="en-US" dirty="0" smtClean="0"/>
              <a:t>Waveguide/Cavity resonator (Q of 300 ~ 5000)</a:t>
            </a:r>
          </a:p>
          <a:p>
            <a:pPr lvl="1"/>
            <a:r>
              <a:rPr lang="en-US" dirty="0" smtClean="0"/>
              <a:t>Dielectric resonator (Q of 3000 ~ 6000)</a:t>
            </a:r>
          </a:p>
          <a:p>
            <a:pPr lvl="1"/>
            <a:r>
              <a:rPr lang="en-US" dirty="0" smtClean="0"/>
              <a:t>Crystal resonator (Q of 10,000 ~ 200,000!)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4" descr="RF Cafe Quiz: oscillator schema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464" y="1022977"/>
            <a:ext cx="2190937" cy="22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Crystal Oscillators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510784" cy="4335463"/>
          </a:xfrm>
        </p:spPr>
        <p:txBody>
          <a:bodyPr/>
          <a:lstStyle/>
          <a:p>
            <a:r>
              <a:rPr lang="en-US" dirty="0" smtClean="0"/>
              <a:t>The “crystal” is a piece of well shaped single crystal piezoelectric material (most commonly quartz) sandwiched between two metal electrodes. </a:t>
            </a:r>
          </a:p>
          <a:p>
            <a:r>
              <a:rPr lang="en-US" dirty="0" smtClean="0"/>
              <a:t>The piezoelectric effect is a property that some materials exhibit: external applied mechanical stress can induce a voltage potential and vice versa. </a:t>
            </a:r>
          </a:p>
          <a:p>
            <a:r>
              <a:rPr lang="en-US" dirty="0" smtClean="0"/>
              <a:t>Quartz is a natural piezoelectric material.</a:t>
            </a:r>
          </a:p>
          <a:p>
            <a:r>
              <a:rPr lang="en-US" dirty="0" smtClean="0"/>
              <a:t>The piezoelectric effect serves as a transduction mechanism, converting electric signals into mechanical vibration and back to electric signal again</a:t>
            </a:r>
          </a:p>
          <a:p>
            <a:r>
              <a:rPr lang="en-US" dirty="0" smtClean="0"/>
              <a:t>The transduction is the strongest when the crystal oscillates at its natural frequency which is determined by the shape of the crystal</a:t>
            </a:r>
            <a:endParaRPr lang="en-US" dirty="0"/>
          </a:p>
        </p:txBody>
      </p:sp>
      <p:pic>
        <p:nvPicPr>
          <p:cNvPr id="1026" name="Picture 2" descr="https://upload.wikimedia.org/wikipedia/commons/thumb/c/c4/SchemaPiezo.gif/220px-SchemaPiez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86" y="317576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icrowavejournal.com/article_images/AR_7313_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82" y="933262"/>
            <a:ext cx="2547222" cy="212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2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412.25"/>
  <p:tag name="LATEXADDIN" val="\documentclass{article}&#10;\usepackage{amsmath}&#10;\pagestyle{empty}&#10;\begin{document}&#10;&#10;\[&#10;\omega_{out} = \omega_0 + K_{VCO}V_{TUNE}&#10;\]&#10;&#10;&#10;\end{document}"/>
  <p:tag name="IGUANATEXSIZE" val="30"/>
  <p:tag name="IGUANATEXCURSOR" val="125"/>
</p:tagLst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31065</TotalTime>
  <Words>2380</Words>
  <Application>Microsoft Office PowerPoint</Application>
  <PresentationFormat>On-screen Show (4:3)</PresentationFormat>
  <Paragraphs>259</Paragraphs>
  <Slides>40</Slides>
  <Notes>5</Notes>
  <HiddenSlides>2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ＭＳ Ｐゴシック</vt:lpstr>
      <vt:lpstr>Arial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Design of RF &amp; Microwave Systems</vt:lpstr>
      <vt:lpstr>RF Oscillator</vt:lpstr>
      <vt:lpstr>Types of Oscillator Design</vt:lpstr>
      <vt:lpstr>Multi-vibrator Oscillator</vt:lpstr>
      <vt:lpstr>Feedback Oscillator</vt:lpstr>
      <vt:lpstr>Barkhausen Criteria</vt:lpstr>
      <vt:lpstr>Realization of the Feedback Oscillator</vt:lpstr>
      <vt:lpstr>Frequency Selective Network</vt:lpstr>
      <vt:lpstr>Crystal Oscillators</vt:lpstr>
      <vt:lpstr>Crystal Oscillators (cont.)</vt:lpstr>
      <vt:lpstr>Another Oscillator Design Perspective</vt:lpstr>
      <vt:lpstr>Sustaining the Oscillation – Negative Resistance</vt:lpstr>
      <vt:lpstr>Creating Negative Resistance</vt:lpstr>
      <vt:lpstr>Creating Negative Resistance</vt:lpstr>
      <vt:lpstr>Ring Oscillator</vt:lpstr>
      <vt:lpstr>Oscillator Specifications</vt:lpstr>
      <vt:lpstr>Oscillator Specifications – Pushing </vt:lpstr>
      <vt:lpstr>Oscillator Specifications – Pulling </vt:lpstr>
      <vt:lpstr>Oscillator Characteristics – Locking</vt:lpstr>
      <vt:lpstr>Phase Noise</vt:lpstr>
      <vt:lpstr>Phase Noise – Leeson’s Formula </vt:lpstr>
      <vt:lpstr>Voltage Controlled Oscillator (VCO)</vt:lpstr>
      <vt:lpstr>VCO Specifications</vt:lpstr>
      <vt:lpstr>Example VCO Datasheet</vt:lpstr>
      <vt:lpstr>Example VCO Datasheet (cont.)</vt:lpstr>
      <vt:lpstr>Example VCO Datasheet (cont.)</vt:lpstr>
      <vt:lpstr>Example VCO Datasheet (cont.)</vt:lpstr>
      <vt:lpstr>Phase-Locked-Loop (PLL)</vt:lpstr>
      <vt:lpstr>Phase Detector</vt:lpstr>
      <vt:lpstr>Modeling the VCO</vt:lpstr>
      <vt:lpstr>Phase/Frequency Detector and Charge Pump</vt:lpstr>
      <vt:lpstr>Example</vt:lpstr>
      <vt:lpstr>Phase/Frequency Detector</vt:lpstr>
      <vt:lpstr>PFD+ Charge Pump (CP) in PLL</vt:lpstr>
      <vt:lpstr>Phase Noise in a PLL</vt:lpstr>
      <vt:lpstr>Frequency Synthesis – Integer-N Synthesizer</vt:lpstr>
      <vt:lpstr>Integer-N Synthesizer – Adding a Reference Counter</vt:lpstr>
      <vt:lpstr>Integer-N Synthesizer – Prescalar </vt:lpstr>
      <vt:lpstr>Integer-N Synthesizer – Dual Modulus Prescalar </vt:lpstr>
      <vt:lpstr>Fractional-N Synthesizer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1140</cp:revision>
  <cp:lastPrinted>2013-10-02T22:47:25Z</cp:lastPrinted>
  <dcterms:created xsi:type="dcterms:W3CDTF">2012-04-15T01:51:12Z</dcterms:created>
  <dcterms:modified xsi:type="dcterms:W3CDTF">2016-10-20T18:19:02Z</dcterms:modified>
</cp:coreProperties>
</file>